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3" r:id="rId4"/>
    <p:sldId id="274" r:id="rId5"/>
    <p:sldId id="258" r:id="rId6"/>
    <p:sldId id="259" r:id="rId7"/>
    <p:sldId id="264" r:id="rId8"/>
    <p:sldId id="260" r:id="rId9"/>
    <p:sldId id="261" r:id="rId10"/>
    <p:sldId id="262" r:id="rId11"/>
    <p:sldId id="263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86"/>
    <p:restoredTop sz="94626"/>
  </p:normalViewPr>
  <p:slideViewPr>
    <p:cSldViewPr snapToGrid="0" snapToObjects="1">
      <p:cViewPr varScale="1">
        <p:scale>
          <a:sx n="183" d="100"/>
          <a:sy n="183" d="100"/>
        </p:scale>
        <p:origin x="7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1087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tmw/2026S-Algo-Rhythms/wiki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B2E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4864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0" y="3840480"/>
            <a:ext cx="9144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000" dirty="0">
                <a:solidFill>
                  <a:srgbClr val="4DD0E1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notifyengine.io</a:t>
            </a:r>
            <a:endParaRPr lang="en-US" sz="2000" dirty="0"/>
          </a:p>
        </p:txBody>
      </p:sp>
      <p:sp>
        <p:nvSpPr>
          <p:cNvPr id="6" name="Shape 3"/>
          <p:cNvSpPr/>
          <p:nvPr/>
        </p:nvSpPr>
        <p:spPr>
          <a:xfrm>
            <a:off x="0" y="5088636"/>
            <a:ext cx="9144000" cy="54864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Picture 12" descr="A blue and white logo&#10;&#10;AI-generated content may be incorrect.">
            <a:extLst>
              <a:ext uri="{FF2B5EF4-FFF2-40B4-BE49-F238E27FC236}">
                <a16:creationId xmlns:a16="http://schemas.microsoft.com/office/drawing/2014/main" id="{32E6D657-7F11-4840-E851-FCC0A6541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549" y="495579"/>
            <a:ext cx="3344901" cy="33449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ALGORITHMS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640080" y="1005840"/>
            <a:ext cx="54864" cy="118872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868680" y="1005840"/>
            <a:ext cx="77724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XGBoost Gradient Boosted Decision Tree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868680" y="1298448"/>
            <a:ext cx="7772400" cy="868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300"/>
              </a:spcAft>
              <a:buSzPct val="100000"/>
              <a:buChar char="•"/>
            </a:pPr>
            <a:r>
              <a:rPr lang="en-US" sz="10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Supervised ML model trained on notification delivery outcomes (delivered, opened, clicked, dismissed, ignored)</a:t>
            </a:r>
            <a:endParaRPr lang="en-US" sz="1050" dirty="0"/>
          </a:p>
          <a:p>
            <a:pPr marL="342900" indent="-342900">
              <a:spcAft>
                <a:spcPts val="300"/>
              </a:spcAft>
              <a:buSzPct val="100000"/>
              <a:buChar char="•"/>
            </a:pPr>
            <a:r>
              <a:rPr lang="en-US" sz="10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Input features: channel type, time of day, day of week, hours since last notification, notification count, user engagement history, channel-specific open rates</a:t>
            </a:r>
            <a:endParaRPr lang="en-US" sz="1050" dirty="0"/>
          </a:p>
          <a:p>
            <a:pPr marL="342900" indent="-342900">
              <a:spcAft>
                <a:spcPts val="300"/>
              </a:spcAft>
              <a:buSzPct val="100000"/>
              <a:buChar char="•"/>
            </a:pPr>
            <a:r>
              <a:rPr lang="en-US" sz="10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Output: probability of engagement per channel (highest probability wins)</a:t>
            </a:r>
            <a:endParaRPr lang="en-US" sz="1050" dirty="0"/>
          </a:p>
        </p:txBody>
      </p:sp>
      <p:sp>
        <p:nvSpPr>
          <p:cNvPr id="7" name="Shape 5"/>
          <p:cNvSpPr/>
          <p:nvPr/>
        </p:nvSpPr>
        <p:spPr>
          <a:xfrm>
            <a:off x="640080" y="2331720"/>
            <a:ext cx="54864" cy="1188720"/>
          </a:xfrm>
          <a:prstGeom prst="rect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868680" y="2331720"/>
            <a:ext cx="77724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Epsilon-Greedy Exploration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868680" y="2624328"/>
            <a:ext cx="7772400" cy="868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300"/>
              </a:spcAft>
              <a:buSzPct val="100000"/>
              <a:buChar char="•"/>
            </a:pPr>
            <a:r>
              <a:rPr lang="en-US" sz="10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90% of the time (exploit): route to the channel the model predicts will perform best</a:t>
            </a:r>
            <a:endParaRPr lang="en-US" sz="1050" dirty="0"/>
          </a:p>
          <a:p>
            <a:pPr marL="342900" indent="-342900">
              <a:spcAft>
                <a:spcPts val="300"/>
              </a:spcAft>
              <a:buSzPct val="100000"/>
              <a:buChar char="•"/>
            </a:pPr>
            <a:r>
              <a:rPr lang="en-US" sz="10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10% of the time (explore): randomly try a different channel to discover new patterns</a:t>
            </a:r>
            <a:endParaRPr lang="en-US" sz="1050" dirty="0"/>
          </a:p>
          <a:p>
            <a:pPr marL="342900" indent="-342900">
              <a:spcAft>
                <a:spcPts val="300"/>
              </a:spcAft>
              <a:buSzPct val="100000"/>
              <a:buChar char="•"/>
            </a:pPr>
            <a:r>
              <a:rPr lang="en-US" sz="10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Prevents the model from getting stuck (if a user changed behavior, exploration detects it)</a:t>
            </a:r>
            <a:endParaRPr lang="en-US" sz="1050" dirty="0"/>
          </a:p>
        </p:txBody>
      </p:sp>
      <p:sp>
        <p:nvSpPr>
          <p:cNvPr id="10" name="Shape 8"/>
          <p:cNvSpPr/>
          <p:nvPr/>
        </p:nvSpPr>
        <p:spPr>
          <a:xfrm>
            <a:off x="640080" y="3657600"/>
            <a:ext cx="54864" cy="1097280"/>
          </a:xfrm>
          <a:prstGeom prst="rect">
            <a:avLst/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868680" y="3657600"/>
            <a:ext cx="77724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Circuit Breaker Pattern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868680" y="3950208"/>
            <a:ext cx="7772400" cy="868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300"/>
              </a:spcAft>
              <a:buSzPct val="100000"/>
              <a:buChar char="•"/>
            </a:pPr>
            <a:r>
              <a:rPr lang="en-US" sz="10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Monitors delivery failures per provider in real-time</a:t>
            </a:r>
            <a:endParaRPr lang="en-US" sz="1050" dirty="0"/>
          </a:p>
          <a:p>
            <a:pPr marL="342900" indent="-342900">
              <a:spcAft>
                <a:spcPts val="300"/>
              </a:spcAft>
              <a:buSzPct val="100000"/>
              <a:buChar char="•"/>
            </a:pPr>
            <a:r>
              <a:rPr lang="en-US" sz="10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If failure rate exceeds threshold -&gt; circuit opens -&gt; traffic reroutes to next best channel</a:t>
            </a:r>
            <a:endParaRPr lang="en-US" sz="1050" dirty="0"/>
          </a:p>
          <a:p>
            <a:pPr marL="342900" indent="-342900">
              <a:spcAft>
                <a:spcPts val="300"/>
              </a:spcAft>
              <a:buSzPct val="100000"/>
              <a:buChar char="•"/>
            </a:pPr>
            <a:r>
              <a:rPr lang="en-US" sz="10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Automatically retries the failed provider after a cooldown period</a:t>
            </a:r>
            <a:endParaRPr lang="en-US" sz="1050" dirty="0"/>
          </a:p>
        </p:txBody>
      </p:sp>
      <p:sp>
        <p:nvSpPr>
          <p:cNvPr id="13" name="Shape 11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API TO PREDICTION TO LEARNING</a:t>
            </a:r>
            <a:endParaRPr lang="en-US" sz="2800" dirty="0"/>
          </a:p>
        </p:txBody>
      </p:sp>
      <p:sp>
        <p:nvSpPr>
          <p:cNvPr id="4" name="Shape 2"/>
          <p:cNvSpPr/>
          <p:nvPr/>
        </p:nvSpPr>
        <p:spPr>
          <a:xfrm>
            <a:off x="457200" y="1280160"/>
            <a:ext cx="1463040" cy="2560320"/>
          </a:xfrm>
          <a:prstGeom prst="roundRect">
            <a:avLst>
              <a:gd name="adj" fmla="val 5000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960120" y="1417320"/>
            <a:ext cx="457200" cy="457200"/>
          </a:xfrm>
          <a:prstGeom prst="ellipse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960120" y="1417320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548640" y="2011680"/>
            <a:ext cx="1280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Ingest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548640" y="2377440"/>
            <a:ext cx="128016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0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Request validates via Zod; API Return 202 status.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1920240" y="2286000"/>
            <a:ext cx="2286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000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</a:t>
            </a:r>
            <a:endParaRPr lang="en-US" sz="2000" dirty="0"/>
          </a:p>
        </p:txBody>
      </p:sp>
      <p:sp>
        <p:nvSpPr>
          <p:cNvPr id="10" name="Shape 8"/>
          <p:cNvSpPr/>
          <p:nvPr/>
        </p:nvSpPr>
        <p:spPr>
          <a:xfrm>
            <a:off x="2103120" y="1280160"/>
            <a:ext cx="1463040" cy="2560320"/>
          </a:xfrm>
          <a:prstGeom prst="roundRect">
            <a:avLst>
              <a:gd name="adj" fmla="val 5000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2606040" y="1417320"/>
            <a:ext cx="457200" cy="457200"/>
          </a:xfrm>
          <a:prstGeom prst="ellipse">
            <a:avLst/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606040" y="1417320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2194560" y="2011680"/>
            <a:ext cx="1280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Predict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2194560" y="2377440"/>
            <a:ext cx="128016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0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BullMQ passes job to FastAPI ML service for score calculation.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3566160" y="2286000"/>
            <a:ext cx="2286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000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</a:t>
            </a:r>
            <a:endParaRPr lang="en-US" sz="2000" dirty="0"/>
          </a:p>
        </p:txBody>
      </p:sp>
      <p:sp>
        <p:nvSpPr>
          <p:cNvPr id="16" name="Shape 14"/>
          <p:cNvSpPr/>
          <p:nvPr/>
        </p:nvSpPr>
        <p:spPr>
          <a:xfrm>
            <a:off x="3749040" y="1280160"/>
            <a:ext cx="1463040" cy="2560320"/>
          </a:xfrm>
          <a:prstGeom prst="roundRect">
            <a:avLst>
              <a:gd name="adj" fmla="val 5000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251960" y="1417320"/>
            <a:ext cx="457200" cy="457200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4251960" y="1417320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</a:t>
            </a:r>
            <a:endParaRPr lang="en-US" sz="1800" dirty="0"/>
          </a:p>
        </p:txBody>
      </p:sp>
      <p:sp>
        <p:nvSpPr>
          <p:cNvPr id="19" name="Text 17"/>
          <p:cNvSpPr/>
          <p:nvPr/>
        </p:nvSpPr>
        <p:spPr>
          <a:xfrm>
            <a:off x="3840480" y="2011680"/>
            <a:ext cx="1280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Execute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3840480" y="2377440"/>
            <a:ext cx="128016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0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System selects Adaptive or Explore channel and triggers delivery.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5212080" y="2286000"/>
            <a:ext cx="2286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000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</a:t>
            </a:r>
            <a:endParaRPr lang="en-US" sz="2000" dirty="0"/>
          </a:p>
        </p:txBody>
      </p:sp>
      <p:sp>
        <p:nvSpPr>
          <p:cNvPr id="22" name="Shape 20"/>
          <p:cNvSpPr/>
          <p:nvPr/>
        </p:nvSpPr>
        <p:spPr>
          <a:xfrm>
            <a:off x="5394960" y="1280160"/>
            <a:ext cx="1463040" cy="2560320"/>
          </a:xfrm>
          <a:prstGeom prst="roundRect">
            <a:avLst>
              <a:gd name="adj" fmla="val 5000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5897880" y="1417320"/>
            <a:ext cx="457200" cy="457200"/>
          </a:xfrm>
          <a:prstGeom prst="ellipse">
            <a:avLst/>
          </a:prstGeom>
          <a:solidFill>
            <a:srgbClr val="4DD0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5897880" y="1417320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</a:t>
            </a:r>
            <a:endParaRPr lang="en-US" sz="1800" dirty="0"/>
          </a:p>
        </p:txBody>
      </p:sp>
      <p:sp>
        <p:nvSpPr>
          <p:cNvPr id="25" name="Text 23"/>
          <p:cNvSpPr/>
          <p:nvPr/>
        </p:nvSpPr>
        <p:spPr>
          <a:xfrm>
            <a:off x="5486400" y="2011680"/>
            <a:ext cx="1280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Track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5486400" y="2377440"/>
            <a:ext cx="128016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0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Engagement captures open and clicks.</a:t>
            </a:r>
            <a:endParaRPr lang="en-US" sz="1000" dirty="0"/>
          </a:p>
        </p:txBody>
      </p:sp>
      <p:sp>
        <p:nvSpPr>
          <p:cNvPr id="27" name="Text 25"/>
          <p:cNvSpPr/>
          <p:nvPr/>
        </p:nvSpPr>
        <p:spPr>
          <a:xfrm>
            <a:off x="6858000" y="2286000"/>
            <a:ext cx="2286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2000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</a:t>
            </a:r>
            <a:endParaRPr lang="en-US" sz="2000" dirty="0"/>
          </a:p>
        </p:txBody>
      </p:sp>
      <p:sp>
        <p:nvSpPr>
          <p:cNvPr id="28" name="Shape 26"/>
          <p:cNvSpPr/>
          <p:nvPr/>
        </p:nvSpPr>
        <p:spPr>
          <a:xfrm>
            <a:off x="7040880" y="1280160"/>
            <a:ext cx="1463040" cy="2560320"/>
          </a:xfrm>
          <a:prstGeom prst="roundRect">
            <a:avLst>
              <a:gd name="adj" fmla="val 5000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7543800" y="1417320"/>
            <a:ext cx="457200" cy="457200"/>
          </a:xfrm>
          <a:prstGeom prst="ellipse">
            <a:avLst/>
          </a:prstGeom>
          <a:solidFill>
            <a:srgbClr val="80DE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543800" y="1417320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</a:t>
            </a:r>
            <a:endParaRPr lang="en-US" sz="1800" dirty="0"/>
          </a:p>
        </p:txBody>
      </p:sp>
      <p:sp>
        <p:nvSpPr>
          <p:cNvPr id="31" name="Text 29"/>
          <p:cNvSpPr/>
          <p:nvPr/>
        </p:nvSpPr>
        <p:spPr>
          <a:xfrm>
            <a:off x="7132320" y="2011680"/>
            <a:ext cx="1280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Learn</a:t>
            </a:r>
            <a:endParaRPr lang="en-US" sz="1400" dirty="0"/>
          </a:p>
        </p:txBody>
      </p:sp>
      <p:sp>
        <p:nvSpPr>
          <p:cNvPr id="32" name="Text 30"/>
          <p:cNvSpPr/>
          <p:nvPr/>
        </p:nvSpPr>
        <p:spPr>
          <a:xfrm>
            <a:off x="7132320" y="2377440"/>
            <a:ext cx="128016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0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Logs feedback to model to update feature importance metrics.</a:t>
            </a:r>
            <a:endParaRPr lang="en-US" sz="1000" dirty="0"/>
          </a:p>
        </p:txBody>
      </p:sp>
      <p:sp>
        <p:nvSpPr>
          <p:cNvPr id="33" name="Shape 31"/>
          <p:cNvSpPr/>
          <p:nvPr/>
        </p:nvSpPr>
        <p:spPr>
          <a:xfrm>
            <a:off x="457200" y="4114800"/>
            <a:ext cx="8229600" cy="36576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1133856" y="4050792"/>
            <a:ext cx="146304" cy="146304"/>
          </a:xfrm>
          <a:prstGeom prst="ellipse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2779776" y="4050792"/>
            <a:ext cx="146304" cy="146304"/>
          </a:xfrm>
          <a:prstGeom prst="ellipse">
            <a:avLst/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4425696" y="4050792"/>
            <a:ext cx="146304" cy="146304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071616" y="4050792"/>
            <a:ext cx="146304" cy="146304"/>
          </a:xfrm>
          <a:prstGeom prst="ellipse">
            <a:avLst/>
          </a:prstGeom>
          <a:solidFill>
            <a:srgbClr val="4DD0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7717536" y="4050792"/>
            <a:ext cx="146304" cy="146304"/>
          </a:xfrm>
          <a:prstGeom prst="ellipse">
            <a:avLst/>
          </a:prstGeom>
          <a:solidFill>
            <a:srgbClr val="80DE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MVP DEFINITION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640080" y="1097280"/>
            <a:ext cx="3931920" cy="1554480"/>
          </a:xfrm>
          <a:prstGeom prst="roundRect">
            <a:avLst>
              <a:gd name="adj" fmla="val 4706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40080" y="1097280"/>
            <a:ext cx="54864" cy="155448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868680" y="1234440"/>
            <a:ext cx="3566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Unified Multi-Channel API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868680" y="1600200"/>
            <a:ext cx="356616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 single endpoint handling email, push, SMS, and in-app notification. Developer focus on content, not channel selection logic.</a:t>
            </a:r>
            <a:endParaRPr lang="en-US" sz="1100" dirty="0"/>
          </a:p>
        </p:txBody>
      </p:sp>
      <p:sp>
        <p:nvSpPr>
          <p:cNvPr id="8" name="Shape 6"/>
          <p:cNvSpPr/>
          <p:nvPr/>
        </p:nvSpPr>
        <p:spPr>
          <a:xfrm>
            <a:off x="4846320" y="1097280"/>
            <a:ext cx="3931920" cy="1554480"/>
          </a:xfrm>
          <a:prstGeom prst="roundRect">
            <a:avLst>
              <a:gd name="adj" fmla="val 4706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4846320" y="1097280"/>
            <a:ext cx="54864" cy="1554480"/>
          </a:xfrm>
          <a:prstGeom prst="rect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074920" y="1234440"/>
            <a:ext cx="3566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ML-Powered Adaptive Routing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5074920" y="1600200"/>
            <a:ext cx="356616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XGBoost model predicts the high-probability channel per user based on engagement history and specific time-of-day patterns.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40080" y="2926080"/>
            <a:ext cx="3931920" cy="1554480"/>
          </a:xfrm>
          <a:prstGeom prst="roundRect">
            <a:avLst>
              <a:gd name="adj" fmla="val 4706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40080" y="2926080"/>
            <a:ext cx="54864" cy="1554480"/>
          </a:xfrm>
          <a:prstGeom prst="rect">
            <a:avLst/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8680" y="3063240"/>
            <a:ext cx="3566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Epsilon-Greedy Strategy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868680" y="3429000"/>
            <a:ext cx="356616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90% exploit (optimal path) and 10% explore (discovery) to ensure model stays current with user behavior.</a:t>
            </a:r>
            <a:endParaRPr lang="en-US" sz="1100" dirty="0"/>
          </a:p>
        </p:txBody>
      </p:sp>
      <p:sp>
        <p:nvSpPr>
          <p:cNvPr id="16" name="Shape 14"/>
          <p:cNvSpPr/>
          <p:nvPr/>
        </p:nvSpPr>
        <p:spPr>
          <a:xfrm>
            <a:off x="4846320" y="2926080"/>
            <a:ext cx="3931920" cy="1554480"/>
          </a:xfrm>
          <a:prstGeom prst="roundRect">
            <a:avLst>
              <a:gd name="adj" fmla="val 4706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846320" y="2926080"/>
            <a:ext cx="54864" cy="1554480"/>
          </a:xfrm>
          <a:prstGeom prst="rect">
            <a:avLst/>
          </a:prstGeom>
          <a:solidFill>
            <a:srgbClr val="4DD0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5074920" y="3063240"/>
            <a:ext cx="356616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Static Routing Baseline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5074920" y="3429000"/>
            <a:ext cx="356616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Priority-based fallback (email -&gt; push -&gt; SMS) serving as a benchmark to measure ML accuracy gains.</a:t>
            </a:r>
            <a:endParaRPr lang="en-US" sz="1100" dirty="0"/>
          </a:p>
        </p:txBody>
      </p:sp>
      <p:sp>
        <p:nvSpPr>
          <p:cNvPr id="20" name="Shape 18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MVP SCOPE &amp; ENGINEERING PRIORITIES</a:t>
            </a:r>
            <a:endParaRPr lang="en-US" sz="2800" dirty="0"/>
          </a:p>
        </p:txBody>
      </p:sp>
      <p:graphicFrame>
        <p:nvGraphicFramePr>
          <p:cNvPr id="1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40080" y="1188720"/>
          <a:ext cx="7863840" cy="2651760"/>
        </p:xfrm>
        <a:graphic>
          <a:graphicData uri="http://schemas.openxmlformats.org/drawingml/2006/table">
            <a:tbl>
              <a:tblPr/>
              <a:tblGrid>
                <a:gridCol w="2011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6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60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Feature Area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2E5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What's In (The Engine)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2E5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What's Out (Post-MVP)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2E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1B2E5B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Reliability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dirty="0">
                          <a:solidFill>
                            <a:srgbClr val="5F6B7A"/>
                          </a:solidFill>
                          <a:latin typeface="Calibri Light" pitchFamily="34" charset="0"/>
                          <a:ea typeface="Calibri Light" pitchFamily="34" charset="-122"/>
                          <a:cs typeface="Calibri Light" pitchFamily="34" charset="-120"/>
                        </a:rPr>
                        <a:t>Async Job Queue: Redis + BullMQ</a:t>
                      </a:r>
                      <a:endParaRPr lang="en-US" sz="1100" dirty="0">
                        <a:latin typeface="Calibri Light" charset="0"/>
                        <a:ea typeface="Calibri Light" charset="0"/>
                        <a:cs typeface="Calibri Light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dirty="0">
                          <a:solidFill>
                            <a:srgbClr val="94A3B8"/>
                          </a:solidFill>
                          <a:latin typeface="Calibri Light" pitchFamily="34" charset="0"/>
                          <a:ea typeface="Calibri Light" pitchFamily="34" charset="-122"/>
                          <a:cs typeface="Calibri Light" pitchFamily="34" charset="-120"/>
                        </a:rPr>
                        <a:t>User Signup/Auth UI</a:t>
                      </a:r>
                      <a:endParaRPr lang="en-US" sz="1100" dirty="0">
                        <a:latin typeface="Calibri Light" charset="0"/>
                        <a:ea typeface="Calibri Light" charset="0"/>
                        <a:cs typeface="Calibri Light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1B2E5B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Visibility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dirty="0">
                          <a:solidFill>
                            <a:srgbClr val="5F6B7A"/>
                          </a:solidFill>
                          <a:latin typeface="Calibri Light" pitchFamily="34" charset="0"/>
                          <a:ea typeface="Calibri Light" pitchFamily="34" charset="-122"/>
                          <a:cs typeface="Calibri Light" pitchFamily="34" charset="-120"/>
                        </a:rPr>
                        <a:t>Real-Time Dash &amp; ML Explanations</a:t>
                      </a:r>
                      <a:endParaRPr lang="en-US" sz="1100" dirty="0">
                        <a:latin typeface="Calibri Light" charset="0"/>
                        <a:ea typeface="Calibri Light" charset="0"/>
                        <a:cs typeface="Calibri Light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dirty="0">
                          <a:solidFill>
                            <a:srgbClr val="94A3B8"/>
                          </a:solidFill>
                          <a:latin typeface="Calibri Light" pitchFamily="34" charset="0"/>
                          <a:ea typeface="Calibri Light" pitchFamily="34" charset="-122"/>
                          <a:cs typeface="Calibri Light" pitchFamily="34" charset="-120"/>
                        </a:rPr>
                        <a:t>Marketing Template Editor</a:t>
                      </a:r>
                      <a:endParaRPr lang="en-US" sz="1100" dirty="0">
                        <a:latin typeface="Calibri Light" charset="0"/>
                        <a:ea typeface="Calibri Light" charset="0"/>
                        <a:cs typeface="Calibri Light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1B2E5B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Data Cycle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dirty="0">
                          <a:solidFill>
                            <a:srgbClr val="5F6B7A"/>
                          </a:solidFill>
                          <a:latin typeface="Calibri Light" pitchFamily="34" charset="0"/>
                          <a:ea typeface="Calibri Light" pitchFamily="34" charset="-122"/>
                          <a:cs typeface="Calibri Light" pitchFamily="34" charset="-120"/>
                        </a:rPr>
                        <a:t>Tracking Pixels &amp; WS Acknowledgement</a:t>
                      </a:r>
                      <a:endParaRPr lang="en-US" sz="1100" dirty="0">
                        <a:latin typeface="Calibri Light" charset="0"/>
                        <a:ea typeface="Calibri Light" charset="0"/>
                        <a:cs typeface="Calibri Light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dirty="0">
                          <a:solidFill>
                            <a:srgbClr val="94A3B8"/>
                          </a:solidFill>
                          <a:latin typeface="Calibri Light" pitchFamily="34" charset="0"/>
                          <a:ea typeface="Calibri Light" pitchFamily="34" charset="-122"/>
                          <a:cs typeface="Calibri Light" pitchFamily="34" charset="-120"/>
                        </a:rPr>
                        <a:t>Real SMS (Mocked for routing)</a:t>
                      </a:r>
                      <a:endParaRPr lang="en-US" sz="1100" dirty="0">
                        <a:latin typeface="Calibri Light" charset="0"/>
                        <a:ea typeface="Calibri Light" charset="0"/>
                        <a:cs typeface="Calibri Light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b="1" dirty="0">
                          <a:solidFill>
                            <a:srgbClr val="1B2E5B"/>
                          </a:solidFill>
                          <a:latin typeface="Calibri" pitchFamily="34" charset="0"/>
                          <a:ea typeface="Calibri" pitchFamily="34" charset="-122"/>
                          <a:cs typeface="Calibri" pitchFamily="34" charset="-120"/>
                        </a:rPr>
                        <a:t>Business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dirty="0">
                          <a:solidFill>
                            <a:srgbClr val="5F6B7A"/>
                          </a:solidFill>
                          <a:latin typeface="Calibri Light" pitchFamily="34" charset="0"/>
                          <a:ea typeface="Calibri Light" pitchFamily="34" charset="-122"/>
                          <a:cs typeface="Calibri Light" pitchFamily="34" charset="-120"/>
                        </a:rPr>
                        <a:t>Multi-Tenancy Isolation</a:t>
                      </a:r>
                      <a:endParaRPr lang="en-US" sz="1100" dirty="0">
                        <a:latin typeface="Calibri Light" charset="0"/>
                        <a:ea typeface="Calibri Light" charset="0"/>
                        <a:cs typeface="Calibri Light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 dirty="0">
                          <a:solidFill>
                            <a:srgbClr val="94A3B8"/>
                          </a:solidFill>
                          <a:latin typeface="Calibri Light" pitchFamily="34" charset="0"/>
                          <a:ea typeface="Calibri Light" pitchFamily="34" charset="-122"/>
                          <a:cs typeface="Calibri Light" pitchFamily="34" charset="-120"/>
                        </a:rPr>
                        <a:t>Billing &amp; Subscription Tier</a:t>
                      </a:r>
                      <a:endParaRPr lang="en-US" sz="1100" dirty="0">
                        <a:latin typeface="Calibri Light" charset="0"/>
                        <a:ea typeface="Calibri Light" charset="0"/>
                        <a:cs typeface="Calibri Light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Shape 2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ROADMAP &amp; SUCCESS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640080" y="1005840"/>
            <a:ext cx="7863840" cy="731520"/>
          </a:xfrm>
          <a:prstGeom prst="roundRect">
            <a:avLst>
              <a:gd name="adj" fmla="val 10000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40080" y="1005840"/>
            <a:ext cx="7863840" cy="54864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822960" y="1097280"/>
            <a:ext cx="749808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1B2E5B"/>
                </a:solidFill>
              </a:rPr>
              <a:t>The “Pass” Test: </a:t>
            </a:r>
            <a:r>
              <a:rPr lang="en-US" sz="12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Success requires different users receiving channels based on data, with 100% of acceptance tests passing (across 14 criteria)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1508760" y="3017521"/>
            <a:ext cx="5989320" cy="45719"/>
          </a:xfrm>
          <a:prstGeom prst="rect">
            <a:avLst/>
          </a:prstGeom>
          <a:solidFill>
            <a:srgbClr val="E2E8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1463040" y="2889504"/>
            <a:ext cx="320040" cy="320040"/>
          </a:xfrm>
          <a:prstGeom prst="ellipse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463040" y="2889504"/>
            <a:ext cx="32004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617220" y="2300554"/>
            <a:ext cx="20116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Sprint 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77240" y="3397310"/>
            <a:ext cx="201168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Static foundation and end-to-end delivery functional.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4389120" y="2889504"/>
            <a:ext cx="320040" cy="320040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4389120" y="2889504"/>
            <a:ext cx="32004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3543300" y="2295144"/>
            <a:ext cx="20116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Sprint 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634740" y="3392424"/>
            <a:ext cx="201168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ML Integration and adaptive routing benchmark testing.</a:t>
            </a:r>
            <a:endParaRPr lang="en-US" sz="1100" dirty="0"/>
          </a:p>
        </p:txBody>
      </p:sp>
      <p:sp>
        <p:nvSpPr>
          <p:cNvPr id="16" name="Shape 14"/>
          <p:cNvSpPr/>
          <p:nvPr/>
        </p:nvSpPr>
        <p:spPr>
          <a:xfrm>
            <a:off x="7315200" y="2889504"/>
            <a:ext cx="320040" cy="320040"/>
          </a:xfrm>
          <a:prstGeom prst="ellipse">
            <a:avLst/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315200" y="2889504"/>
            <a:ext cx="32004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6469380" y="2295144"/>
            <a:ext cx="201168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Sprint 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492240" y="3392424"/>
            <a:ext cx="201168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Circuit Breaker failover and dashboard finalization.</a:t>
            </a:r>
            <a:endParaRPr lang="en-US" sz="1100" dirty="0"/>
          </a:p>
        </p:txBody>
      </p:sp>
      <p:sp>
        <p:nvSpPr>
          <p:cNvPr id="20" name="Shape 18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TEAM WORKING AGREEMENT</a:t>
            </a:r>
            <a:endParaRPr lang="en-US" sz="2800" dirty="0"/>
          </a:p>
        </p:txBody>
      </p:sp>
      <p:sp>
        <p:nvSpPr>
          <p:cNvPr id="4" name="Shape 2"/>
          <p:cNvSpPr/>
          <p:nvPr/>
        </p:nvSpPr>
        <p:spPr>
          <a:xfrm>
            <a:off x="640080" y="1124712"/>
            <a:ext cx="109728" cy="109728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14400" y="1051560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Defines team expectations, responsibilities, and professional standards for the NotifyEngine Capstone Project</a:t>
            </a:r>
            <a:endParaRPr lang="en-US" sz="1150" dirty="0"/>
          </a:p>
        </p:txBody>
      </p:sp>
      <p:sp>
        <p:nvSpPr>
          <p:cNvPr id="6" name="Shape 4"/>
          <p:cNvSpPr/>
          <p:nvPr/>
        </p:nvSpPr>
        <p:spPr>
          <a:xfrm>
            <a:off x="640080" y="1655064"/>
            <a:ext cx="109728" cy="109728"/>
          </a:xfrm>
          <a:prstGeom prst="ellipse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4400" y="1581912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Ensures smooth collaboration through structured communication using WhatsApp (urgent updates) and Slack (organized channels + discussions)</a:t>
            </a:r>
            <a:endParaRPr lang="en-US" sz="1150" dirty="0"/>
          </a:p>
        </p:txBody>
      </p:sp>
      <p:sp>
        <p:nvSpPr>
          <p:cNvPr id="8" name="Shape 6"/>
          <p:cNvSpPr/>
          <p:nvPr/>
        </p:nvSpPr>
        <p:spPr>
          <a:xfrm>
            <a:off x="640080" y="2185416"/>
            <a:ext cx="109728" cy="109728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14400" y="2112264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Supports accountability with daily standups, progress updates, and a team rule to respond within 24 hours</a:t>
            </a:r>
            <a:endParaRPr lang="en-US" sz="1150" dirty="0"/>
          </a:p>
        </p:txBody>
      </p:sp>
      <p:sp>
        <p:nvSpPr>
          <p:cNvPr id="10" name="Shape 8"/>
          <p:cNvSpPr/>
          <p:nvPr/>
        </p:nvSpPr>
        <p:spPr>
          <a:xfrm>
            <a:off x="640080" y="2715768"/>
            <a:ext cx="109728" cy="109728"/>
          </a:xfrm>
          <a:prstGeom prst="ellipse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914400" y="2642616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Uses Jira for task assignment, sprint tracking, backlog management, and monitoring deliverables</a:t>
            </a:r>
            <a:endParaRPr lang="en-US" sz="1150" dirty="0"/>
          </a:p>
        </p:txBody>
      </p:sp>
      <p:sp>
        <p:nvSpPr>
          <p:cNvPr id="12" name="Shape 10"/>
          <p:cNvSpPr/>
          <p:nvPr/>
        </p:nvSpPr>
        <p:spPr>
          <a:xfrm>
            <a:off x="640080" y="3246120"/>
            <a:ext cx="109728" cy="109728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14400" y="3172968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Follows Agile Scrum methodology with sprint planning, reviews, and retrospectives</a:t>
            </a:r>
            <a:endParaRPr lang="en-US" sz="1150" dirty="0"/>
          </a:p>
        </p:txBody>
      </p:sp>
      <p:sp>
        <p:nvSpPr>
          <p:cNvPr id="14" name="Shape 12"/>
          <p:cNvSpPr/>
          <p:nvPr/>
        </p:nvSpPr>
        <p:spPr>
          <a:xfrm>
            <a:off x="640080" y="3776472"/>
            <a:ext cx="109728" cy="109728"/>
          </a:xfrm>
          <a:prstGeom prst="ellipse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14400" y="3703320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Maintains quality through testing, peer reviews, documentation, and timely GitHub updates</a:t>
            </a:r>
            <a:endParaRPr lang="en-US" sz="1150" dirty="0"/>
          </a:p>
        </p:txBody>
      </p:sp>
      <p:sp>
        <p:nvSpPr>
          <p:cNvPr id="16" name="Shape 14"/>
          <p:cNvSpPr/>
          <p:nvPr/>
        </p:nvSpPr>
        <p:spPr>
          <a:xfrm>
            <a:off x="640080" y="4306824"/>
            <a:ext cx="109728" cy="109728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914400" y="4233672"/>
            <a:ext cx="768096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Encourages respectful conflict resolution and promotes a professional, inclusive team environment</a:t>
            </a:r>
            <a:endParaRPr lang="en-US" sz="1150" dirty="0"/>
          </a:p>
        </p:txBody>
      </p:sp>
      <p:sp>
        <p:nvSpPr>
          <p:cNvPr id="18" name="Shape 16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8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RETROSPECTIVE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11480" y="960120"/>
            <a:ext cx="1965960" cy="3840480"/>
          </a:xfrm>
          <a:prstGeom prst="roundRect">
            <a:avLst>
              <a:gd name="adj" fmla="val 3721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411480" y="960120"/>
            <a:ext cx="1965960" cy="54864"/>
          </a:xfrm>
          <a:prstGeom prst="rect">
            <a:avLst/>
          </a:prstGeom>
          <a:solidFill>
            <a:srgbClr val="10B98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21208" y="1097280"/>
            <a:ext cx="1746504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Went Well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21208" y="1508760"/>
            <a:ext cx="1746504" cy="3108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Strong team communication using Slack channels for organized discussion and updates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 skilled team member introduced Jira + Slack, improving task tracking and keeping the team aligned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Team members reported issues clearly, so others could help immediately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Tasks were distributed fairly based on strengths and responsibilities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Collaboration was effective during problem-solving, coding, and debugging</a:t>
            </a:r>
            <a:endParaRPr lang="en-US" sz="800" dirty="0"/>
          </a:p>
        </p:txBody>
      </p:sp>
      <p:sp>
        <p:nvSpPr>
          <p:cNvPr id="7" name="Shape 5"/>
          <p:cNvSpPr/>
          <p:nvPr/>
        </p:nvSpPr>
        <p:spPr>
          <a:xfrm>
            <a:off x="2542032" y="960120"/>
            <a:ext cx="1965960" cy="3840480"/>
          </a:xfrm>
          <a:prstGeom prst="roundRect">
            <a:avLst>
              <a:gd name="adj" fmla="val 3721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2542032" y="960120"/>
            <a:ext cx="1965960" cy="54864"/>
          </a:xfrm>
          <a:prstGeom prst="rect">
            <a:avLst/>
          </a:pr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651760" y="1097280"/>
            <a:ext cx="1746504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Could Be Improved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2651760" y="1508760"/>
            <a:ext cx="1746504" cy="3108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Some progress updates were delayed, making tracking harder in real time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Scheduling meetings was difficult since the team was remote initially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As it was our first time working together, it took time to break the ice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The 24-hour reply agreement helped, but faster updates would improve sprint flow</a:t>
            </a:r>
            <a:endParaRPr lang="en-US" sz="800" dirty="0"/>
          </a:p>
        </p:txBody>
      </p:sp>
      <p:sp>
        <p:nvSpPr>
          <p:cNvPr id="11" name="Shape 9"/>
          <p:cNvSpPr/>
          <p:nvPr/>
        </p:nvSpPr>
        <p:spPr>
          <a:xfrm>
            <a:off x="4672584" y="960120"/>
            <a:ext cx="1965960" cy="3840480"/>
          </a:xfrm>
          <a:prstGeom prst="roundRect">
            <a:avLst>
              <a:gd name="adj" fmla="val 3721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4672584" y="960120"/>
            <a:ext cx="1965960" cy="54864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4782312" y="1097280"/>
            <a:ext cx="1746504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Lessons Learned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4782312" y="1508760"/>
            <a:ext cx="1746504" cy="3108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Slack channels reduce confusion and keep discussions structured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Jira improves tracking for tasks, deadlines, and sprint progress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Clear planning and task ownership reduce delays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Quick issue reporting is essential for remote teamwork</a:t>
            </a:r>
            <a:endParaRPr lang="en-US" sz="800" dirty="0"/>
          </a:p>
        </p:txBody>
      </p:sp>
      <p:sp>
        <p:nvSpPr>
          <p:cNvPr id="15" name="Shape 13"/>
          <p:cNvSpPr/>
          <p:nvPr/>
        </p:nvSpPr>
        <p:spPr>
          <a:xfrm>
            <a:off x="6803136" y="960120"/>
            <a:ext cx="1965960" cy="3840480"/>
          </a:xfrm>
          <a:prstGeom prst="roundRect">
            <a:avLst>
              <a:gd name="adj" fmla="val 3721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6803136" y="960120"/>
            <a:ext cx="1965960" cy="54864"/>
          </a:xfrm>
          <a:prstGeom prst="rect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912864" y="1097280"/>
            <a:ext cx="1746504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Action Items for Sprint 1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912864" y="1508760"/>
            <a:ext cx="1746504" cy="3108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Kick Off Development Tasks: Start Sprint 1 user stories from Sprint 0 with clear task ownership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Track Progress &amp; Communicate: Update Jira regularly and use Slack for blockers; reply within 24 hours</a:t>
            </a:r>
            <a:endParaRPr lang="en-US" sz="800" dirty="0"/>
          </a:p>
          <a:p>
            <a:pPr marL="342900" indent="-342900">
              <a:spcAft>
                <a:spcPts val="400"/>
              </a:spcAft>
              <a:buSzPct val="100000"/>
              <a:buChar char="•"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Break Down Tasks &amp; Review: Split complex tasks and hold short check-ins to adjust priorities</a:t>
            </a:r>
            <a:endParaRPr lang="en-US" sz="800" dirty="0"/>
          </a:p>
        </p:txBody>
      </p:sp>
      <p:sp>
        <p:nvSpPr>
          <p:cNvPr id="19" name="Shape 17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AI DISCLOSURE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640080" y="100584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Tools Used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640080" y="1280160"/>
            <a:ext cx="393192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Claude (Anthropic) - claude.ai &amp; Claude Code CLI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ChatGPT (OpenAI) - research and concept exploration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640080" y="182880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How We Use AI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40080" y="2103120"/>
            <a:ext cx="393192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Research &amp; understanding unfamiliar technologies</a:t>
            </a:r>
            <a:endParaRPr lang="en-US" sz="950" dirty="0"/>
          </a:p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Architecture &amp; design tradeoff analysis</a:t>
            </a:r>
            <a:endParaRPr lang="en-US" sz="950" dirty="0"/>
          </a:p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Code generation with mandatory human validation</a:t>
            </a:r>
            <a:endParaRPr lang="en-US" sz="950" dirty="0"/>
          </a:p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Documentation &amp; communication drafting</a:t>
            </a:r>
            <a:endParaRPr lang="en-US" sz="950" dirty="0"/>
          </a:p>
        </p:txBody>
      </p:sp>
      <p:sp>
        <p:nvSpPr>
          <p:cNvPr id="8" name="Text 6"/>
          <p:cNvSpPr/>
          <p:nvPr/>
        </p:nvSpPr>
        <p:spPr>
          <a:xfrm>
            <a:off x="640080" y="310896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EF444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How We Do NOT Use AI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640080" y="3383280"/>
            <a:ext cx="393192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AI does not make architectural decisions (it presents options, we decide)</a:t>
            </a:r>
            <a:endParaRPr lang="en-US" sz="950" dirty="0"/>
          </a:p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No code is merged unless the author can explain it line by line</a:t>
            </a:r>
            <a:endParaRPr lang="en-US" sz="950" dirty="0"/>
          </a:p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AI is not used for peer reviews (per syllabus policy)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4846320" y="100584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097A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Guardrails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4846320" y="1280160"/>
            <a:ext cx="393192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Mandatory human validation checkpoints</a:t>
            </a:r>
            <a:endParaRPr lang="en-US" sz="950" dirty="0"/>
          </a:p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All AI-reported metrics independently verified by human</a:t>
            </a:r>
            <a:endParaRPr lang="en-US" sz="950" dirty="0"/>
          </a:p>
        </p:txBody>
      </p:sp>
      <p:sp>
        <p:nvSpPr>
          <p:cNvPr id="12" name="Text 10"/>
          <p:cNvSpPr/>
          <p:nvPr/>
        </p:nvSpPr>
        <p:spPr>
          <a:xfrm>
            <a:off x="4846320" y="274320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AI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4846320" y="3017520"/>
            <a:ext cx="3931920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Reflects industry practice</a:t>
            </a:r>
            <a:endParaRPr lang="en-US" sz="950" dirty="0"/>
          </a:p>
          <a:p>
            <a:pPr marL="342900" indent="-342900">
              <a:spcAft>
                <a:spcPts val="200"/>
              </a:spcAft>
              <a:buSzPct val="100000"/>
              <a:buChar char="•"/>
            </a:pPr>
            <a:r>
              <a:rPr lang="en-US" sz="9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Accelerates learning, AI explains, team member implements and verifies</a:t>
            </a:r>
            <a:endParaRPr lang="en-US" sz="950" dirty="0"/>
          </a:p>
        </p:txBody>
      </p:sp>
      <p:sp>
        <p:nvSpPr>
          <p:cNvPr id="14" name="Shape 12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WIKI PAGE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1371600" y="1828800"/>
            <a:ext cx="6400800" cy="1371600"/>
          </a:xfrm>
          <a:prstGeom prst="roundRect">
            <a:avLst>
              <a:gd name="adj" fmla="val 5333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1371600" y="1828800"/>
            <a:ext cx="6400800" cy="54864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645920" y="2011680"/>
            <a:ext cx="58521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Project Wiki &amp; Documentation</a:t>
            </a:r>
            <a:endParaRPr lang="en-US" sz="1600" dirty="0"/>
          </a:p>
        </p:txBody>
      </p:sp>
      <p:sp>
        <p:nvSpPr>
          <p:cNvPr id="7" name="Text 5">
            <a:hlinkClick r:id="rId3"/>
          </p:cNvPr>
          <p:cNvSpPr/>
          <p:nvPr/>
        </p:nvSpPr>
        <p:spPr>
          <a:xfrm>
            <a:off x="1645920" y="2468880"/>
            <a:ext cx="58521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300" u="sng" dirty="0">
                <a:solidFill>
                  <a:srgbClr val="00BCD4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https://github.com/htmw/2026S-Algo-Rhythms/wiki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  <p:pic>
        <p:nvPicPr>
          <p:cNvPr id="16" name="Picture 15" descr="A white background with black and white clouds&#10;&#10;AI-generated content may be incorrect.">
            <a:extLst>
              <a:ext uri="{FF2B5EF4-FFF2-40B4-BE49-F238E27FC236}">
                <a16:creationId xmlns:a16="http://schemas.microsoft.com/office/drawing/2014/main" id="{8DB40A79-71B0-BE2B-F5A1-CE25D674B2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0600" y="3411220"/>
            <a:ext cx="7162800" cy="1206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B2E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4864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0" y="1371600"/>
            <a:ext cx="914400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THANK YOU.</a:t>
            </a:r>
            <a:endParaRPr lang="en-US" sz="4800" dirty="0"/>
          </a:p>
        </p:txBody>
      </p:sp>
      <p:sp>
        <p:nvSpPr>
          <p:cNvPr id="6" name="Shape 3"/>
          <p:cNvSpPr/>
          <p:nvPr/>
        </p:nvSpPr>
        <p:spPr>
          <a:xfrm>
            <a:off x="0" y="5088636"/>
            <a:ext cx="9144000" cy="54864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Picture 9" descr="A logo with blue text&#10;&#10;AI-generated content may be incorrect.">
            <a:extLst>
              <a:ext uri="{FF2B5EF4-FFF2-40B4-BE49-F238E27FC236}">
                <a16:creationId xmlns:a16="http://schemas.microsoft.com/office/drawing/2014/main" id="{0043FA50-4608-85B8-D37C-4EEED6C6D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1881" y="2468880"/>
            <a:ext cx="2460238" cy="24602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6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AGENDA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640080" y="1051560"/>
            <a:ext cx="4572000" cy="3657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Team Roles</a:t>
            </a:r>
            <a:endParaRPr lang="en-US" sz="1500" dirty="0"/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Problem Statement</a:t>
            </a:r>
            <a:endParaRPr lang="en-US" sz="1500" dirty="0"/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Project Description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cs typeface="Calibri Light" pitchFamily="34" charset="-120"/>
              </a:rPr>
              <a:t>Project Schedule</a:t>
            </a:r>
            <a:endParaRPr lang="en-US" sz="1500" dirty="0"/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Personas</a:t>
            </a:r>
            <a:endParaRPr lang="en-US" sz="1500" dirty="0"/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Technologies</a:t>
            </a:r>
            <a:endParaRPr lang="en-US" sz="1500" dirty="0"/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Algorithms</a:t>
            </a:r>
            <a:endParaRPr lang="en-US" sz="1500" dirty="0"/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MVP Definition</a:t>
            </a:r>
            <a:endParaRPr lang="en-US" sz="1500" dirty="0"/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Team Working Agreement</a:t>
            </a:r>
            <a:endParaRPr lang="en-US" sz="1500" dirty="0"/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Retrospective</a:t>
            </a:r>
            <a:endParaRPr lang="en-US" sz="1500" dirty="0"/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5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AI Disclosure</a:t>
            </a:r>
            <a:endParaRPr lang="en-US" sz="1500" dirty="0"/>
          </a:p>
        </p:txBody>
      </p:sp>
      <p:pic>
        <p:nvPicPr>
          <p:cNvPr id="5" name="Image 0" descr="/home/claude/logo_main.png"/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5943600" y="1097280"/>
            <a:ext cx="2743200" cy="2743200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/>
          <p:cNvSpPr/>
          <p:nvPr/>
        </p:nvSpPr>
        <p:spPr>
          <a:xfrm>
            <a:off x="777240" y="1188720"/>
            <a:ext cx="2377440" cy="3291840"/>
          </a:xfrm>
          <a:prstGeom prst="roundRect">
            <a:avLst>
              <a:gd name="adj" fmla="val 3077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TEAM ROLES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708658" y="3339846"/>
            <a:ext cx="25146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/>
            <a:r>
              <a:rPr lang="en-US" b="1" dirty="0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Mohammed N.</a:t>
            </a:r>
          </a:p>
          <a:p>
            <a:pPr algn="ctr"/>
            <a:r>
              <a:rPr lang="en-US" b="1" dirty="0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Yusif</a:t>
            </a:r>
          </a:p>
        </p:txBody>
      </p:sp>
      <p:sp>
        <p:nvSpPr>
          <p:cNvPr id="10" name="Shape 8"/>
          <p:cNvSpPr/>
          <p:nvPr/>
        </p:nvSpPr>
        <p:spPr>
          <a:xfrm>
            <a:off x="3566160" y="1188720"/>
            <a:ext cx="2377440" cy="3291840"/>
          </a:xfrm>
          <a:prstGeom prst="roundRect">
            <a:avLst>
              <a:gd name="adj" fmla="val 3077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3497580" y="3315769"/>
            <a:ext cx="25146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/>
            <a:r>
              <a:rPr lang="en-US" b="1" dirty="0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Krish</a:t>
            </a:r>
          </a:p>
          <a:p>
            <a:pPr algn="ctr"/>
            <a:r>
              <a:rPr lang="en-US" b="1" dirty="0" err="1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Dhorajiya</a:t>
            </a:r>
            <a:endParaRPr lang="en-US" b="1" dirty="0">
              <a:solidFill>
                <a:srgbClr val="12356D"/>
              </a:solidFill>
              <a:latin typeface="Calibri" panose="020F0502020204030204" pitchFamily="34" charset="0"/>
              <a:ea typeface="Anton"/>
              <a:cs typeface="Calibri" panose="020F0502020204030204" pitchFamily="34" charset="0"/>
              <a:sym typeface="Anton"/>
            </a:endParaRPr>
          </a:p>
        </p:txBody>
      </p:sp>
      <p:sp>
        <p:nvSpPr>
          <p:cNvPr id="9" name="Text 7"/>
          <p:cNvSpPr>
            <a:spLocks/>
          </p:cNvSpPr>
          <p:nvPr/>
        </p:nvSpPr>
        <p:spPr>
          <a:xfrm>
            <a:off x="1051559" y="3887269"/>
            <a:ext cx="18288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Security Engineer /</a:t>
            </a:r>
            <a:endParaRPr lang="en-US" sz="1100" dirty="0"/>
          </a:p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Project Manager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3977640" y="3890723"/>
            <a:ext cx="18288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AI Engineer /</a:t>
            </a:r>
            <a:endParaRPr lang="en-US" sz="1100" dirty="0"/>
          </a:p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Tester</a:t>
            </a:r>
            <a:endParaRPr lang="en-US" sz="1100" dirty="0"/>
          </a:p>
        </p:txBody>
      </p:sp>
      <p:sp>
        <p:nvSpPr>
          <p:cNvPr id="16" name="Shape 14"/>
          <p:cNvSpPr/>
          <p:nvPr/>
        </p:nvSpPr>
        <p:spPr>
          <a:xfrm>
            <a:off x="6355080" y="1188720"/>
            <a:ext cx="2377440" cy="3291840"/>
          </a:xfrm>
          <a:prstGeom prst="roundRect">
            <a:avLst>
              <a:gd name="adj" fmla="val 3077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328985" y="3335340"/>
            <a:ext cx="25146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/>
            <a:r>
              <a:rPr lang="en-US" b="1" dirty="0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Rhythm</a:t>
            </a:r>
          </a:p>
          <a:p>
            <a:pPr algn="ctr"/>
            <a:r>
              <a:rPr lang="en-US" b="1" dirty="0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Patel</a:t>
            </a:r>
          </a:p>
        </p:txBody>
      </p:sp>
      <p:sp>
        <p:nvSpPr>
          <p:cNvPr id="8" name="Shape 6"/>
          <p:cNvSpPr>
            <a:spLocks/>
          </p:cNvSpPr>
          <p:nvPr/>
        </p:nvSpPr>
        <p:spPr>
          <a:xfrm>
            <a:off x="1051559" y="3888486"/>
            <a:ext cx="1828800" cy="502920"/>
          </a:xfrm>
          <a:prstGeom prst="roundRect">
            <a:avLst>
              <a:gd name="adj" fmla="val 10909"/>
            </a:avLst>
          </a:prstGeom>
          <a:solidFill>
            <a:srgbClr val="00BCD4"/>
          </a:solidFill>
          <a:ln/>
        </p:spPr>
        <p:txBody>
          <a:bodyPr/>
          <a:lstStyle/>
          <a:p>
            <a:pPr algn="ctr"/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Security Engineer/</a:t>
            </a:r>
          </a:p>
          <a:p>
            <a:pPr algn="ctr"/>
            <a:r>
              <a:rPr lang="en-US" sz="1100" b="1" dirty="0">
                <a:solidFill>
                  <a:srgbClr val="FFFFFF"/>
                </a:solidFill>
                <a:latin typeface="Calibri" pitchFamily="34" charset="0"/>
                <a:cs typeface="Calibri" pitchFamily="34" charset="-120"/>
              </a:rPr>
              <a:t>Project Manager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3840480" y="3887269"/>
            <a:ext cx="1828800" cy="502920"/>
          </a:xfrm>
          <a:prstGeom prst="roundRect">
            <a:avLst>
              <a:gd name="adj" fmla="val 10909"/>
            </a:avLst>
          </a:prstGeom>
          <a:solidFill>
            <a:srgbClr val="1B2E5B"/>
          </a:solidFill>
          <a:ln/>
        </p:spPr>
        <p:txBody>
          <a:bodyPr/>
          <a:lstStyle/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AI Engineer /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Tester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6675120" y="3888569"/>
            <a:ext cx="1828800" cy="502920"/>
          </a:xfrm>
          <a:prstGeom prst="roundRect">
            <a:avLst>
              <a:gd name="adj" fmla="val 10909"/>
            </a:avLst>
          </a:prstGeom>
          <a:solidFill>
            <a:srgbClr val="0097A7"/>
          </a:solidFill>
          <a:ln/>
        </p:spPr>
        <p:txBody>
          <a:bodyPr/>
          <a:lstStyle/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AI Engineer /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Developer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  <p:sp>
        <p:nvSpPr>
          <p:cNvPr id="32" name="Freeform 13">
            <a:extLst>
              <a:ext uri="{FF2B5EF4-FFF2-40B4-BE49-F238E27FC236}">
                <a16:creationId xmlns:a16="http://schemas.microsoft.com/office/drawing/2014/main" id="{C7844C20-0E89-6E65-B170-2B4D52A0CBFB}"/>
              </a:ext>
            </a:extLst>
          </p:cNvPr>
          <p:cNvSpPr/>
          <p:nvPr/>
        </p:nvSpPr>
        <p:spPr>
          <a:xfrm>
            <a:off x="1051559" y="1255014"/>
            <a:ext cx="1828800" cy="1828800"/>
          </a:xfrm>
          <a:prstGeom prst="ellipse">
            <a:avLst/>
          </a:prstGeom>
          <a:blipFill>
            <a:blip r:embed="rId3"/>
            <a:stretch>
              <a:fillRect l="-16974" t="-5042" r="-16974"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endParaRPr lang="en-US" dirty="0"/>
          </a:p>
        </p:txBody>
      </p:sp>
      <p:sp>
        <p:nvSpPr>
          <p:cNvPr id="33" name="Freeform 14">
            <a:extLst>
              <a:ext uri="{FF2B5EF4-FFF2-40B4-BE49-F238E27FC236}">
                <a16:creationId xmlns:a16="http://schemas.microsoft.com/office/drawing/2014/main" id="{5E1B56A6-CD80-2C04-AF57-62964A2B2E10}"/>
              </a:ext>
            </a:extLst>
          </p:cNvPr>
          <p:cNvSpPr/>
          <p:nvPr/>
        </p:nvSpPr>
        <p:spPr>
          <a:xfrm>
            <a:off x="3840480" y="1255014"/>
            <a:ext cx="1828800" cy="1828800"/>
          </a:xfrm>
          <a:prstGeom prst="ellipse">
            <a:avLst/>
          </a:prstGeom>
          <a:blipFill>
            <a:blip r:embed="rId4"/>
            <a:stretch>
              <a:fillRect t="-10199" b="-30650"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4" name="Freeform 15">
            <a:extLst>
              <a:ext uri="{FF2B5EF4-FFF2-40B4-BE49-F238E27FC236}">
                <a16:creationId xmlns:a16="http://schemas.microsoft.com/office/drawing/2014/main" id="{6D2F92A9-8139-05DC-9D13-AA3E9A7FCB94}"/>
              </a:ext>
            </a:extLst>
          </p:cNvPr>
          <p:cNvSpPr/>
          <p:nvPr/>
        </p:nvSpPr>
        <p:spPr>
          <a:xfrm>
            <a:off x="6675120" y="1255014"/>
            <a:ext cx="1828800" cy="1828800"/>
          </a:xfrm>
          <a:prstGeom prst="ellipse">
            <a:avLst/>
          </a:prstGeom>
          <a:blipFill>
            <a:blip r:embed="rId5"/>
            <a:stretch>
              <a:fillRect t="-15366" b="-873"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TEAM ROLES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777240" y="1188720"/>
            <a:ext cx="2377440" cy="3291840"/>
          </a:xfrm>
          <a:prstGeom prst="roundRect">
            <a:avLst>
              <a:gd name="adj" fmla="val 3077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04088" y="3339846"/>
            <a:ext cx="25146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Salvatore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Ardisi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1051560" y="3888486"/>
            <a:ext cx="1828800" cy="502920"/>
          </a:xfrm>
          <a:prstGeom prst="roundRect">
            <a:avLst>
              <a:gd name="adj" fmla="val 10909"/>
            </a:avLst>
          </a:prstGeom>
          <a:solidFill>
            <a:srgbClr val="00BCD4"/>
          </a:solidFill>
          <a:ln/>
        </p:spPr>
        <p:txBody>
          <a:bodyPr/>
          <a:lstStyle/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SCRUM Master /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Developer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3566160" y="1188720"/>
            <a:ext cx="2377440" cy="3291840"/>
          </a:xfrm>
          <a:prstGeom prst="roundRect">
            <a:avLst>
              <a:gd name="adj" fmla="val 3077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3502152" y="3312414"/>
            <a:ext cx="258318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/>
            <a:r>
              <a:rPr lang="en-US" b="1" dirty="0" err="1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Dhawalshree</a:t>
            </a:r>
            <a:endParaRPr lang="en-US" b="1" dirty="0">
              <a:solidFill>
                <a:srgbClr val="12356D"/>
              </a:solidFill>
              <a:latin typeface="Calibri" panose="020F0502020204030204" pitchFamily="34" charset="0"/>
              <a:ea typeface="Anton"/>
              <a:cs typeface="Calibri" panose="020F0502020204030204" pitchFamily="34" charset="0"/>
              <a:sym typeface="Anton"/>
            </a:endParaRPr>
          </a:p>
          <a:p>
            <a:pPr algn="ctr"/>
            <a:r>
              <a:rPr lang="en-US" b="1" dirty="0" err="1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Mengane</a:t>
            </a:r>
            <a:endParaRPr lang="en-US" b="1" dirty="0">
              <a:solidFill>
                <a:srgbClr val="12356D"/>
              </a:solidFill>
              <a:latin typeface="Calibri" panose="020F0502020204030204" pitchFamily="34" charset="0"/>
              <a:ea typeface="Anton"/>
              <a:cs typeface="Calibri" panose="020F0502020204030204" pitchFamily="34" charset="0"/>
              <a:sym typeface="Anton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3840480" y="3888486"/>
            <a:ext cx="1828800" cy="502920"/>
          </a:xfrm>
          <a:prstGeom prst="roundRect">
            <a:avLst>
              <a:gd name="adj" fmla="val 10909"/>
            </a:avLst>
          </a:prstGeom>
          <a:solidFill>
            <a:srgbClr val="1B2E5B"/>
          </a:solidFill>
          <a:ln/>
        </p:spPr>
        <p:txBody>
          <a:bodyPr/>
          <a:lstStyle/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Data Analyst /</a:t>
            </a:r>
          </a:p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Developer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355080" y="1188720"/>
            <a:ext cx="2377440" cy="3291840"/>
          </a:xfrm>
          <a:prstGeom prst="roundRect">
            <a:avLst>
              <a:gd name="adj" fmla="val 3077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327648" y="3339846"/>
            <a:ext cx="25146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/>
            <a:r>
              <a:rPr lang="en-US" b="1" dirty="0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Zeeya</a:t>
            </a:r>
          </a:p>
          <a:p>
            <a:pPr algn="ctr"/>
            <a:r>
              <a:rPr lang="en-US" b="1" dirty="0">
                <a:solidFill>
                  <a:srgbClr val="12356D"/>
                </a:solidFill>
                <a:latin typeface="Calibri" panose="020F0502020204030204" pitchFamily="34" charset="0"/>
                <a:ea typeface="Anton"/>
                <a:cs typeface="Calibri" panose="020F0502020204030204" pitchFamily="34" charset="0"/>
                <a:sym typeface="Anton"/>
              </a:rPr>
              <a:t>Ramani</a:t>
            </a:r>
          </a:p>
        </p:txBody>
      </p:sp>
      <p:sp>
        <p:nvSpPr>
          <p:cNvPr id="20" name="Shape 18"/>
          <p:cNvSpPr/>
          <p:nvPr/>
        </p:nvSpPr>
        <p:spPr>
          <a:xfrm>
            <a:off x="6675120" y="3888486"/>
            <a:ext cx="1828800" cy="502920"/>
          </a:xfrm>
          <a:prstGeom prst="roundRect">
            <a:avLst>
              <a:gd name="adj" fmla="val 10909"/>
            </a:avLst>
          </a:prstGeom>
          <a:solidFill>
            <a:srgbClr val="0097A7"/>
          </a:solidFill>
          <a:ln/>
        </p:spPr>
        <p:txBody>
          <a:bodyPr/>
          <a:lstStyle/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Data Analyst /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100" b="1" dirty="0">
                <a:solidFill>
                  <a:srgbClr val="FFFFFF"/>
                </a:solidFill>
                <a:latin typeface="Calibri" panose="020F0502020204030204" pitchFamily="34" charset="0"/>
                <a:ea typeface="Calibri" pitchFamily="34" charset="-122"/>
                <a:cs typeface="Calibri" panose="020F0502020204030204" pitchFamily="34" charset="0"/>
              </a:rPr>
              <a:t>Developer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  <p:sp>
        <p:nvSpPr>
          <p:cNvPr id="27" name="Freeform 15">
            <a:extLst>
              <a:ext uri="{FF2B5EF4-FFF2-40B4-BE49-F238E27FC236}">
                <a16:creationId xmlns:a16="http://schemas.microsoft.com/office/drawing/2014/main" id="{4B408296-09FD-A2D1-6BB4-BB4AADE4FB2F}"/>
              </a:ext>
            </a:extLst>
          </p:cNvPr>
          <p:cNvSpPr/>
          <p:nvPr/>
        </p:nvSpPr>
        <p:spPr>
          <a:xfrm>
            <a:off x="1046988" y="1255014"/>
            <a:ext cx="1828800" cy="18288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8" name="Freeform 14">
            <a:extLst>
              <a:ext uri="{FF2B5EF4-FFF2-40B4-BE49-F238E27FC236}">
                <a16:creationId xmlns:a16="http://schemas.microsoft.com/office/drawing/2014/main" id="{069C34DD-9C34-C0ED-0AE2-F9F3F87D8ABD}"/>
              </a:ext>
            </a:extLst>
          </p:cNvPr>
          <p:cNvSpPr/>
          <p:nvPr/>
        </p:nvSpPr>
        <p:spPr>
          <a:xfrm>
            <a:off x="3840480" y="1255014"/>
            <a:ext cx="1828800" cy="1828800"/>
          </a:xfrm>
          <a:prstGeom prst="ellipse">
            <a:avLst/>
          </a:prstGeom>
          <a:blipFill>
            <a:blip r:embed="rId4"/>
            <a:stretch>
              <a:fillRect t="-1434" b="-1434"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 dirty="0"/>
          </a:p>
        </p:txBody>
      </p:sp>
      <p:sp>
        <p:nvSpPr>
          <p:cNvPr id="29" name="Freeform 13">
            <a:extLst>
              <a:ext uri="{FF2B5EF4-FFF2-40B4-BE49-F238E27FC236}">
                <a16:creationId xmlns:a16="http://schemas.microsoft.com/office/drawing/2014/main" id="{DBA577F5-2CC1-310E-CADE-7F3C8BDE198C}"/>
              </a:ext>
            </a:extLst>
          </p:cNvPr>
          <p:cNvSpPr/>
          <p:nvPr/>
        </p:nvSpPr>
        <p:spPr>
          <a:xfrm>
            <a:off x="6675120" y="1255014"/>
            <a:ext cx="1828800" cy="1828800"/>
          </a:xfrm>
          <a:prstGeom prst="ellipse">
            <a:avLst/>
          </a:prstGeom>
          <a:blipFill>
            <a:blip r:embed="rId5"/>
            <a:stretch>
              <a:fillRect t="-761" b="-3890"/>
            </a:stretch>
          </a:blip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PROBLEM ARE WE SOLVING?</a:t>
            </a:r>
            <a:endParaRPr lang="en-US" sz="2800" dirty="0"/>
          </a:p>
        </p:txBody>
      </p:sp>
      <p:sp>
        <p:nvSpPr>
          <p:cNvPr id="4" name="Shape 2"/>
          <p:cNvSpPr/>
          <p:nvPr/>
        </p:nvSpPr>
        <p:spPr>
          <a:xfrm>
            <a:off x="640080" y="1106424"/>
            <a:ext cx="91440" cy="91440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868680" y="105156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Every app guesses which channel to use: (email, SMS, push, or in-app) and guesses wrong constantly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640080" y="1655064"/>
            <a:ext cx="91440" cy="91440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868680" y="160020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Static “email-first” rules never adapt, even when user behavior completely changes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640080" y="2203704"/>
            <a:ext cx="91440" cy="91440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868680" y="214884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No visibility: when a user says “I never got that notification” support teams have zero way to investigate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40080" y="2752344"/>
            <a:ext cx="91440" cy="91440"/>
          </a:xfrm>
          <a:prstGeom prst="ellipse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868680" y="2697480"/>
            <a:ext cx="777240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Developers waste hours writing and maintaining manual routing logic that breaks when behavior shifts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640080" y="3291840"/>
            <a:ext cx="3840480" cy="1005840"/>
          </a:xfrm>
          <a:prstGeom prst="roundRect">
            <a:avLst>
              <a:gd name="adj" fmla="val 7273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40080" y="3291840"/>
            <a:ext cx="54864" cy="100584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68680" y="3337560"/>
            <a:ext cx="352044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05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 replaces guesswork with an ML model that learns each user's real behavior, automatically routing every notification to the channel they'll actually engage with</a:t>
            </a:r>
            <a:endParaRPr lang="en-US" sz="1050" dirty="0"/>
          </a:p>
        </p:txBody>
      </p:sp>
      <p:sp>
        <p:nvSpPr>
          <p:cNvPr id="15" name="Shape 13"/>
          <p:cNvSpPr/>
          <p:nvPr/>
        </p:nvSpPr>
        <p:spPr>
          <a:xfrm>
            <a:off x="4754880" y="3291840"/>
            <a:ext cx="3931920" cy="1005840"/>
          </a:xfrm>
          <a:prstGeom prst="roundRect">
            <a:avLst>
              <a:gd name="adj" fmla="val 7273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4754880" y="3291840"/>
            <a:ext cx="54864" cy="1005840"/>
          </a:xfrm>
          <a:prstGeom prst="rect">
            <a:avLst/>
          </a:prstGeom>
          <a:solidFill>
            <a:srgbClr val="4DD0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4983480" y="3337560"/>
            <a:ext cx="361188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05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 API call. No routing rules to write. No providers to wire up separately. The system handles everything and gets smarter with every notification it sends</a:t>
            </a:r>
            <a:endParaRPr lang="en-US" sz="1050" dirty="0"/>
          </a:p>
        </p:txBody>
      </p:sp>
      <p:sp>
        <p:nvSpPr>
          <p:cNvPr id="18" name="Shape 16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PROJECT DESCRIPTION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640080" y="1051560"/>
            <a:ext cx="731520" cy="274320"/>
          </a:xfrm>
          <a:prstGeom prst="roundRect">
            <a:avLst>
              <a:gd name="adj" fmla="val 16667"/>
            </a:avLst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640080" y="1051560"/>
            <a:ext cx="7315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1554480" y="1051560"/>
            <a:ext cx="7132320" cy="777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An ML-powered notification delivery service that learns from user behavior and automatically routes notifications to each user's most engaging channel (sms, email, push and in app channels).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640080" y="2011680"/>
            <a:ext cx="731520" cy="274320"/>
          </a:xfrm>
          <a:prstGeom prst="roundRect">
            <a:avLst>
              <a:gd name="adj" fmla="val 16667"/>
            </a:avLst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640080" y="2011680"/>
            <a:ext cx="7315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Who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1554480" y="2011680"/>
            <a:ext cx="7132320" cy="777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For developers and product teams who send high-volume user notifications across different channels.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40080" y="2971800"/>
            <a:ext cx="731520" cy="274320"/>
          </a:xfrm>
          <a:prstGeom prst="roundRect">
            <a:avLst>
              <a:gd name="adj" fmla="val 16667"/>
            </a:avLst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40080" y="2971800"/>
            <a:ext cx="7315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1554480" y="2971800"/>
            <a:ext cx="7132320" cy="777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Unlike static notification tools like Courier, Knock, or Novu that use fixed rules, and enterprise platforms like Braze or MoEngage that are expensive, NotifyEngine offers a simple developer-first API, per-user channel routing that continuously improves with every notification sent.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640080" y="3931920"/>
            <a:ext cx="731520" cy="274320"/>
          </a:xfrm>
          <a:prstGeom prst="roundRect">
            <a:avLst>
              <a:gd name="adj" fmla="val 16667"/>
            </a:avLst>
          </a:prstGeom>
          <a:solidFill>
            <a:srgbClr val="4DD0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640080" y="3931920"/>
            <a:ext cx="7315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Benefits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1554480" y="3931920"/>
            <a:ext cx="7132320" cy="777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Higher notification engagement rates, lower SMS spend, automatic failover during provider outages, and zero manual routing logic to maintain.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PROJECT SCHEDULE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640080" y="1097280"/>
            <a:ext cx="78638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Detailed sprint timeline and milestone tracking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320040" y="1888236"/>
            <a:ext cx="1965960" cy="2286000"/>
          </a:xfrm>
          <a:prstGeom prst="roundRect">
            <a:avLst>
              <a:gd name="adj" fmla="val 3721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20040" y="1888236"/>
            <a:ext cx="1965960" cy="54864"/>
          </a:xfrm>
          <a:prstGeom prst="rect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457200" y="2071116"/>
            <a:ext cx="169164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Sprint 0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57200" y="2391156"/>
            <a:ext cx="169164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Weeks 1-3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457200" y="2711196"/>
            <a:ext cx="169164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Planning, Architecture, Team Setup</a:t>
            </a:r>
            <a:endParaRPr lang="en-US" sz="1100" dirty="0"/>
          </a:p>
        </p:txBody>
      </p:sp>
      <p:sp>
        <p:nvSpPr>
          <p:cNvPr id="10" name="Shape 8"/>
          <p:cNvSpPr/>
          <p:nvPr/>
        </p:nvSpPr>
        <p:spPr>
          <a:xfrm>
            <a:off x="2468880" y="1888236"/>
            <a:ext cx="1965960" cy="2286000"/>
          </a:xfrm>
          <a:prstGeom prst="roundRect">
            <a:avLst>
              <a:gd name="adj" fmla="val 3721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2468880" y="1888236"/>
            <a:ext cx="1965960" cy="54864"/>
          </a:xfrm>
          <a:prstGeom prst="rect">
            <a:avLst/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606040" y="2071116"/>
            <a:ext cx="169164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Sprint 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606040" y="2391156"/>
            <a:ext cx="169164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Weeks 4-6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2606040" y="2711196"/>
            <a:ext cx="169164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Static Foundation &amp; E2E Delivery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4617720" y="1888236"/>
            <a:ext cx="1965960" cy="2286000"/>
          </a:xfrm>
          <a:prstGeom prst="roundRect">
            <a:avLst>
              <a:gd name="adj" fmla="val 3721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4617720" y="1888236"/>
            <a:ext cx="1965960" cy="54864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4754880" y="2071116"/>
            <a:ext cx="169164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Sprint 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754880" y="2391156"/>
            <a:ext cx="169164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Weeks 7-9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4754880" y="2711196"/>
            <a:ext cx="169164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ML Integration &amp; Adaptive Routing</a:t>
            </a:r>
            <a:endParaRPr lang="en-US" sz="1100" dirty="0"/>
          </a:p>
        </p:txBody>
      </p:sp>
      <p:sp>
        <p:nvSpPr>
          <p:cNvPr id="20" name="Shape 18"/>
          <p:cNvSpPr/>
          <p:nvPr/>
        </p:nvSpPr>
        <p:spPr>
          <a:xfrm>
            <a:off x="6766560" y="1888236"/>
            <a:ext cx="1965960" cy="2286000"/>
          </a:xfrm>
          <a:prstGeom prst="roundRect">
            <a:avLst>
              <a:gd name="adj" fmla="val 3721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6766560" y="1888236"/>
            <a:ext cx="1965960" cy="54864"/>
          </a:xfrm>
          <a:prstGeom prst="rect">
            <a:avLst/>
          </a:prstGeom>
          <a:solidFill>
            <a:srgbClr val="4DD0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903720" y="2071116"/>
            <a:ext cx="169164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Sprint 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903720" y="2391156"/>
            <a:ext cx="169164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Weeks 10-12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903720" y="2711196"/>
            <a:ext cx="169164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Circuit Breaker &amp; Dashboard</a:t>
            </a:r>
            <a:endParaRPr lang="en-US" sz="1100" dirty="0"/>
          </a:p>
        </p:txBody>
      </p:sp>
      <p:sp>
        <p:nvSpPr>
          <p:cNvPr id="25" name="Shape 23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PERSONAS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640080" y="960120"/>
            <a:ext cx="2560320" cy="384048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40080" y="960120"/>
            <a:ext cx="2560320" cy="64008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77240" y="1005840"/>
            <a:ext cx="22860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</a:rPr>
              <a:t>Sarah Kim</a:t>
            </a:r>
            <a:endParaRPr lang="en-US" sz="1300" dirty="0"/>
          </a:p>
          <a:p>
            <a:pPr marL="0" indent="0">
              <a:buNone/>
            </a:pPr>
            <a:r>
              <a:rPr lang="en-US" sz="1000" dirty="0">
                <a:solidFill>
                  <a:srgbClr val="E0F7FA"/>
                </a:solidFill>
              </a:rPr>
              <a:t>Backend Developer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777240" y="1691640"/>
            <a:ext cx="2286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Series A SaaS (75K users)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777240" y="1920240"/>
            <a:ext cx="228600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8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Sarah is responsible for integrating email, SMS, and push providers. She currently manages SendGrid, Twilio, and Firebase separately. When a provider fails, she must manually reroute notifications.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777240" y="2743200"/>
            <a:ext cx="2286000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EF444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Pain Points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777240" y="2926080"/>
            <a:ext cx="22860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Multiple provider integrations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No automatic fallback during outages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Manual rerouting during incidents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Complex maintenance overhead</a:t>
            </a:r>
            <a:endParaRPr lang="en-US" sz="800" dirty="0"/>
          </a:p>
        </p:txBody>
      </p:sp>
      <p:sp>
        <p:nvSpPr>
          <p:cNvPr id="10" name="Text 8"/>
          <p:cNvSpPr/>
          <p:nvPr/>
        </p:nvSpPr>
        <p:spPr>
          <a:xfrm>
            <a:off x="777240" y="3611880"/>
            <a:ext cx="2286000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10B98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Maps to NotifyEngine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777240" y="3794760"/>
            <a:ext cx="22860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Unified API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Circuit breaker pattern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Automatic channel fallback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Reduced engineering overhead</a:t>
            </a:r>
            <a:endParaRPr lang="en-US" sz="800" dirty="0"/>
          </a:p>
        </p:txBody>
      </p:sp>
      <p:sp>
        <p:nvSpPr>
          <p:cNvPr id="12" name="Shape 10"/>
          <p:cNvSpPr/>
          <p:nvPr/>
        </p:nvSpPr>
        <p:spPr>
          <a:xfrm>
            <a:off x="3474720" y="960120"/>
            <a:ext cx="2560320" cy="384048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3474720" y="960120"/>
            <a:ext cx="2560320" cy="640080"/>
          </a:xfrm>
          <a:prstGeom prst="rect">
            <a:avLst/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3611880" y="1005840"/>
            <a:ext cx="22860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</a:rPr>
              <a:t>Daniel Ross</a:t>
            </a:r>
            <a:endParaRPr lang="en-US" sz="1300" dirty="0"/>
          </a:p>
          <a:p>
            <a:pPr marL="0" indent="0">
              <a:buNone/>
            </a:pPr>
            <a:r>
              <a:rPr lang="en-US" sz="1000" dirty="0">
                <a:solidFill>
                  <a:srgbClr val="E0F7FA"/>
                </a:solidFill>
              </a:rPr>
              <a:t>Product Manager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3611880" y="1691640"/>
            <a:ext cx="2286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Fintech app (500K users)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3611880" y="1920240"/>
            <a:ext cx="228600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8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Daniel notices engagement rates declining over time. Email open rates have dropped significantly, but routing logic hasn't been updated in over a year.</a:t>
            </a:r>
            <a:endParaRPr lang="en-US" sz="850" dirty="0"/>
          </a:p>
        </p:txBody>
      </p:sp>
      <p:sp>
        <p:nvSpPr>
          <p:cNvPr id="17" name="Text 15"/>
          <p:cNvSpPr/>
          <p:nvPr/>
        </p:nvSpPr>
        <p:spPr>
          <a:xfrm>
            <a:off x="3611880" y="2743200"/>
            <a:ext cx="2286000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EF444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Pain Points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3611880" y="2926080"/>
            <a:ext cx="22860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Declining engagement rates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Static routing rules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No behavioral insights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No visibility into channel performance</a:t>
            </a:r>
            <a:endParaRPr lang="en-US" sz="800" dirty="0"/>
          </a:p>
        </p:txBody>
      </p:sp>
      <p:sp>
        <p:nvSpPr>
          <p:cNvPr id="19" name="Text 17"/>
          <p:cNvSpPr/>
          <p:nvPr/>
        </p:nvSpPr>
        <p:spPr>
          <a:xfrm>
            <a:off x="3611880" y="3611880"/>
            <a:ext cx="2286000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10B98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Maps to NotifyEngine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611880" y="3794760"/>
            <a:ext cx="22860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XGBoost adaptive routing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Real-time engagement dashboard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Model explainability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Automatic learning from outcomes</a:t>
            </a:r>
            <a:endParaRPr lang="en-US" sz="800" dirty="0"/>
          </a:p>
        </p:txBody>
      </p:sp>
      <p:sp>
        <p:nvSpPr>
          <p:cNvPr id="21" name="Shape 19"/>
          <p:cNvSpPr/>
          <p:nvPr/>
        </p:nvSpPr>
        <p:spPr>
          <a:xfrm>
            <a:off x="6309360" y="960120"/>
            <a:ext cx="2560320" cy="3840480"/>
          </a:xfrm>
          <a:prstGeom prst="roundRect">
            <a:avLst>
              <a:gd name="adj" fmla="val 2857"/>
            </a:avLst>
          </a:prstGeom>
          <a:solidFill>
            <a:srgbClr val="FFFFFF"/>
          </a:solidFill>
          <a:ln/>
          <a:effectLst>
            <a:outerShdw blurRad="76200" dist="25400" dir="8100000" algn="bl" rotWithShape="0">
              <a:srgbClr val="000000">
                <a:alpha val="6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309360" y="960120"/>
            <a:ext cx="2560320" cy="640080"/>
          </a:xfrm>
          <a:prstGeom prst="rect">
            <a:avLst/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446520" y="1005840"/>
            <a:ext cx="22860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</a:rPr>
              <a:t>Amanda Lopez</a:t>
            </a:r>
            <a:endParaRPr lang="en-US" sz="1300" dirty="0"/>
          </a:p>
          <a:p>
            <a:pPr marL="0" indent="0">
              <a:buNone/>
            </a:pPr>
            <a:r>
              <a:rPr lang="en-US" sz="1000" dirty="0">
                <a:solidFill>
                  <a:srgbClr val="E0F7FA"/>
                </a:solidFill>
              </a:rPr>
              <a:t>Growth Lead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6446520" y="1691640"/>
            <a:ext cx="2286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00BCD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E-commerce platform (2M users)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6446520" y="1920240"/>
            <a:ext cx="228600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85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Amanda spends heavily on SMS notifications because that has always been the default channel. She suspects cheaper channels could perform similarly.</a:t>
            </a:r>
            <a:endParaRPr lang="en-US" sz="850" dirty="0"/>
          </a:p>
        </p:txBody>
      </p:sp>
      <p:sp>
        <p:nvSpPr>
          <p:cNvPr id="26" name="Text 24"/>
          <p:cNvSpPr/>
          <p:nvPr/>
        </p:nvSpPr>
        <p:spPr>
          <a:xfrm>
            <a:off x="6446520" y="2743200"/>
            <a:ext cx="2286000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EF4444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Pain Points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6446520" y="2926080"/>
            <a:ext cx="22860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High SMS delivery cost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No cost optimization strategy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Engineering dependency for testing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No performance breakdown by channel</a:t>
            </a:r>
            <a:endParaRPr lang="en-US" sz="800" dirty="0"/>
          </a:p>
        </p:txBody>
      </p:sp>
      <p:sp>
        <p:nvSpPr>
          <p:cNvPr id="28" name="Text 26"/>
          <p:cNvSpPr/>
          <p:nvPr/>
        </p:nvSpPr>
        <p:spPr>
          <a:xfrm>
            <a:off x="6446520" y="3611880"/>
            <a:ext cx="2286000" cy="182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10B98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Maps to NotifyEngine</a:t>
            </a:r>
            <a:endParaRPr lang="en-US" sz="900" dirty="0"/>
          </a:p>
        </p:txBody>
      </p:sp>
      <p:sp>
        <p:nvSpPr>
          <p:cNvPr id="29" name="Text 27"/>
          <p:cNvSpPr/>
          <p:nvPr/>
        </p:nvSpPr>
        <p:spPr>
          <a:xfrm>
            <a:off x="6446520" y="3794760"/>
            <a:ext cx="22860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Cost-aware routing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Channel performance analytics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Usage-based pricing alignment</a:t>
            </a:r>
            <a:endParaRPr lang="en-US" sz="8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800" dirty="0">
                <a:solidFill>
                  <a:srgbClr val="5F6B7A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• Zero manual configuration</a:t>
            </a:r>
            <a:endParaRPr lang="en-US" sz="800" dirty="0"/>
          </a:p>
        </p:txBody>
      </p:sp>
      <p:sp>
        <p:nvSpPr>
          <p:cNvPr id="30" name="Shape 28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54864" cy="5143500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0080" y="320040"/>
            <a:ext cx="78638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1B2E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TECHNOLOGIES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640080" y="1051560"/>
            <a:ext cx="3931920" cy="274320"/>
          </a:xfrm>
          <a:prstGeom prst="roundRect">
            <a:avLst>
              <a:gd name="adj" fmla="val 13333"/>
            </a:avLst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640080" y="105156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Languages &amp; Frameworks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731520" y="1371600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FastAPI · TypeScript · Express · Python · React · Node.js · Vite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4846320" y="1051560"/>
            <a:ext cx="3931920" cy="274320"/>
          </a:xfrm>
          <a:prstGeom prst="roundRect">
            <a:avLst>
              <a:gd name="adj" fmla="val 13333"/>
            </a:avLst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4846320" y="105156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ML &amp; Data Science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4937760" y="1371600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XGBoost · Scikit-Learn · Pandas</a:t>
            </a:r>
            <a:endParaRPr lang="en-US" sz="1100" dirty="0"/>
          </a:p>
        </p:txBody>
      </p:sp>
      <p:sp>
        <p:nvSpPr>
          <p:cNvPr id="10" name="Shape 8"/>
          <p:cNvSpPr/>
          <p:nvPr/>
        </p:nvSpPr>
        <p:spPr>
          <a:xfrm>
            <a:off x="640080" y="2011680"/>
            <a:ext cx="3931920" cy="274320"/>
          </a:xfrm>
          <a:prstGeom prst="roundRect">
            <a:avLst>
              <a:gd name="adj" fmla="val 13333"/>
            </a:avLst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40080" y="201168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Databases &amp; Infrastructure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731520" y="2331720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PostgreSQL · Redis · Socket.io · BullMQ</a:t>
            </a:r>
            <a:endParaRPr lang="en-US" sz="1100" dirty="0"/>
          </a:p>
        </p:txBody>
      </p:sp>
      <p:sp>
        <p:nvSpPr>
          <p:cNvPr id="13" name="Shape 11"/>
          <p:cNvSpPr/>
          <p:nvPr/>
        </p:nvSpPr>
        <p:spPr>
          <a:xfrm>
            <a:off x="4846320" y="2011680"/>
            <a:ext cx="3931920" cy="274320"/>
          </a:xfrm>
          <a:prstGeom prst="roundRect">
            <a:avLst>
              <a:gd name="adj" fmla="val 13333"/>
            </a:avLst>
          </a:prstGeom>
          <a:solidFill>
            <a:srgbClr val="4DD0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4846320" y="201168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User Interface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4937760" y="2331720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Tailwind CSS · shadcn/ui</a:t>
            </a:r>
            <a:endParaRPr lang="en-US" sz="1100" dirty="0"/>
          </a:p>
        </p:txBody>
      </p:sp>
      <p:sp>
        <p:nvSpPr>
          <p:cNvPr id="16" name="Shape 14"/>
          <p:cNvSpPr/>
          <p:nvPr/>
        </p:nvSpPr>
        <p:spPr>
          <a:xfrm>
            <a:off x="640080" y="2971800"/>
            <a:ext cx="3931920" cy="274320"/>
          </a:xfrm>
          <a:prstGeom prst="roundRect">
            <a:avLst>
              <a:gd name="adj" fmla="val 13333"/>
            </a:avLst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40080" y="297180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Tools</a:t>
            </a:r>
            <a:endParaRPr lang="en-US" sz="1000" dirty="0"/>
          </a:p>
        </p:txBody>
      </p:sp>
      <p:sp>
        <p:nvSpPr>
          <p:cNvPr id="18" name="Text 16"/>
          <p:cNvSpPr/>
          <p:nvPr/>
        </p:nvSpPr>
        <p:spPr>
          <a:xfrm>
            <a:off x="731520" y="3291840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GitHub · Jira · Slack · VS Code · Claude AI</a:t>
            </a:r>
            <a:endParaRPr lang="en-US" sz="1100" dirty="0"/>
          </a:p>
        </p:txBody>
      </p:sp>
      <p:sp>
        <p:nvSpPr>
          <p:cNvPr id="19" name="Shape 17"/>
          <p:cNvSpPr/>
          <p:nvPr/>
        </p:nvSpPr>
        <p:spPr>
          <a:xfrm>
            <a:off x="4846320" y="2971800"/>
            <a:ext cx="3931920" cy="274320"/>
          </a:xfrm>
          <a:prstGeom prst="roundRect">
            <a:avLst>
              <a:gd name="adj" fmla="val 13333"/>
            </a:avLst>
          </a:prstGeom>
          <a:solidFill>
            <a:srgbClr val="0097A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4846320" y="297180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Testing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4937760" y="3291840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Jest · Pytest</a:t>
            </a:r>
            <a:endParaRPr lang="en-US" sz="1100" dirty="0"/>
          </a:p>
        </p:txBody>
      </p:sp>
      <p:sp>
        <p:nvSpPr>
          <p:cNvPr id="22" name="Shape 20"/>
          <p:cNvSpPr/>
          <p:nvPr/>
        </p:nvSpPr>
        <p:spPr>
          <a:xfrm>
            <a:off x="640080" y="3931920"/>
            <a:ext cx="3931920" cy="274320"/>
          </a:xfrm>
          <a:prstGeom prst="roundRect">
            <a:avLst>
              <a:gd name="adj" fmla="val 13333"/>
            </a:avLst>
          </a:prstGeom>
          <a:solidFill>
            <a:srgbClr val="1B2E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40080" y="393192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DevOps &amp; CI/CD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731520" y="4251960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Docker · GitHub Actions</a:t>
            </a:r>
            <a:endParaRPr lang="en-US" sz="1100" dirty="0"/>
          </a:p>
        </p:txBody>
      </p:sp>
      <p:sp>
        <p:nvSpPr>
          <p:cNvPr id="25" name="Shape 23"/>
          <p:cNvSpPr/>
          <p:nvPr/>
        </p:nvSpPr>
        <p:spPr>
          <a:xfrm>
            <a:off x="4846320" y="3931920"/>
            <a:ext cx="3931920" cy="274320"/>
          </a:xfrm>
          <a:prstGeom prst="roundRect">
            <a:avLst>
              <a:gd name="adj" fmla="val 13333"/>
            </a:avLst>
          </a:prstGeom>
          <a:solidFill>
            <a:srgbClr val="4DD0E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4846320" y="3931920"/>
            <a:ext cx="393192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Validation</a:t>
            </a:r>
            <a:endParaRPr lang="en-US" sz="1000" dirty="0"/>
          </a:p>
        </p:txBody>
      </p:sp>
      <p:sp>
        <p:nvSpPr>
          <p:cNvPr id="27" name="Text 25"/>
          <p:cNvSpPr/>
          <p:nvPr/>
        </p:nvSpPr>
        <p:spPr>
          <a:xfrm>
            <a:off x="4937760" y="4251960"/>
            <a:ext cx="374904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1B2E5B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Zod · Pydantic</a:t>
            </a:r>
            <a:endParaRPr lang="en-US" sz="1100" dirty="0"/>
          </a:p>
        </p:txBody>
      </p:sp>
      <p:sp>
        <p:nvSpPr>
          <p:cNvPr id="28" name="Shape 26"/>
          <p:cNvSpPr/>
          <p:nvPr/>
        </p:nvSpPr>
        <p:spPr>
          <a:xfrm>
            <a:off x="0" y="4983480"/>
            <a:ext cx="9144000" cy="2743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457200" y="4709160"/>
            <a:ext cx="18288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94A3B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NotifyEngine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</TotalTime>
  <Words>1613</Words>
  <Application>Microsoft Macintosh PowerPoint</Application>
  <PresentationFormat>On-screen Show (16:9)</PresentationFormat>
  <Paragraphs>288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NotifyEngine - Sprint 0 Presentation</dc:title>
  <dc:subject>PptxGenJS Presentation</dc:subject>
  <dc:creator>Algo-Rhythms</dc:creator>
  <cp:lastModifiedBy>Admin</cp:lastModifiedBy>
  <cp:revision>31</cp:revision>
  <cp:lastPrinted>2026-02-18T22:55:21Z</cp:lastPrinted>
  <dcterms:created xsi:type="dcterms:W3CDTF">2026-02-18T21:12:56Z</dcterms:created>
  <dcterms:modified xsi:type="dcterms:W3CDTF">2026-02-19T17:01:58Z</dcterms:modified>
</cp:coreProperties>
</file>